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9" r:id="rId2"/>
    <p:sldId id="256" r:id="rId3"/>
    <p:sldId id="266" r:id="rId4"/>
    <p:sldId id="265" r:id="rId5"/>
    <p:sldId id="257" r:id="rId6"/>
    <p:sldId id="267" r:id="rId7"/>
    <p:sldId id="268" r:id="rId8"/>
    <p:sldId id="269" r:id="rId9"/>
    <p:sldId id="270" r:id="rId10"/>
    <p:sldId id="263" r:id="rId11"/>
    <p:sldId id="264" r:id="rId12"/>
    <p:sldId id="260" r:id="rId13"/>
    <p:sldId id="261" r:id="rId14"/>
    <p:sldId id="258" r:id="rId15"/>
    <p:sldId id="271" r:id="rId16"/>
    <p:sldId id="272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62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/>
    <p:restoredTop sz="87704"/>
  </p:normalViewPr>
  <p:slideViewPr>
    <p:cSldViewPr snapToGrid="0">
      <p:cViewPr>
        <p:scale>
          <a:sx n="96" d="100"/>
          <a:sy n="96" d="100"/>
        </p:scale>
        <p:origin x="8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A3D54-51DB-1741-99AD-660ED9F2E710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9A89-CED4-7C4F-B9BB-33394F628B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460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40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Possible cell types: myogenetic progenitors, myoblasts, myocytes, Skeletal </a:t>
            </a:r>
            <a:r>
              <a:rPr lang="en-GB" dirty="0"/>
              <a:t>mesenchymal, myotube</a:t>
            </a:r>
            <a:r>
              <a:rPr lang="en-DE" dirty="0"/>
              <a:t>, myofiber</a:t>
            </a:r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Gene markers described in</a:t>
            </a:r>
          </a:p>
          <a:p>
            <a:endParaRPr lang="en-DE" dirty="0"/>
          </a:p>
          <a:p>
            <a:r>
              <a:rPr lang="en-GB" dirty="0" err="1"/>
              <a:t>Haibin</a:t>
            </a:r>
            <a:r>
              <a:rPr lang="en-GB" dirty="0"/>
              <a:t> Xi, Justin </a:t>
            </a:r>
            <a:r>
              <a:rPr lang="en-GB" dirty="0" err="1"/>
              <a:t>Langerman</a:t>
            </a:r>
            <a:r>
              <a:rPr lang="en-GB" dirty="0"/>
              <a:t>, Shan Sabri, Peggie </a:t>
            </a:r>
            <a:r>
              <a:rPr lang="en-GB" dirty="0" err="1"/>
              <a:t>Chien</a:t>
            </a:r>
            <a:r>
              <a:rPr lang="en-GB" dirty="0"/>
              <a:t>, Courtney S. Young, Shahab </a:t>
            </a:r>
            <a:r>
              <a:rPr lang="en-GB" dirty="0" err="1"/>
              <a:t>Younesi</a:t>
            </a:r>
            <a:r>
              <a:rPr lang="en-GB" dirty="0"/>
              <a:t>, Michael Hicks, Karen Gonzalez, </a:t>
            </a:r>
            <a:r>
              <a:rPr lang="en-GB" dirty="0" err="1"/>
              <a:t>Wakana</a:t>
            </a:r>
            <a:r>
              <a:rPr lang="en-GB" dirty="0"/>
              <a:t> Fujiwara, Julia </a:t>
            </a:r>
            <a:r>
              <a:rPr lang="en-GB" dirty="0" err="1"/>
              <a:t>Marzi</a:t>
            </a:r>
            <a:r>
              <a:rPr lang="en-GB" dirty="0"/>
              <a:t>, Simone </a:t>
            </a:r>
            <a:r>
              <a:rPr lang="en-GB" dirty="0" err="1"/>
              <a:t>Liebscher</a:t>
            </a:r>
            <a:r>
              <a:rPr lang="en-GB" dirty="0"/>
              <a:t>, Melissa Spencer, Ben Van Handel, Denis </a:t>
            </a:r>
            <a:r>
              <a:rPr lang="en-GB" dirty="0" err="1"/>
              <a:t>Evseenko</a:t>
            </a:r>
            <a:r>
              <a:rPr lang="en-GB" dirty="0"/>
              <a:t>, Katja </a:t>
            </a:r>
            <a:r>
              <a:rPr lang="en-GB" dirty="0" err="1"/>
              <a:t>Schenke-Layland</a:t>
            </a:r>
            <a:r>
              <a:rPr lang="en-GB" dirty="0"/>
              <a:t>, Kathrin Plath, April D. Pyle,</a:t>
            </a:r>
          </a:p>
          <a:p>
            <a:endParaRPr lang="en-GB" dirty="0"/>
          </a:p>
          <a:p>
            <a:r>
              <a:rPr lang="en-GB" dirty="0"/>
              <a:t>A Human Skeletal Muscle Atlas Identifies the Trajectories of Stem and Progenitor Cells across Development and from Human Pluripotent Stem Cells,</a:t>
            </a:r>
          </a:p>
          <a:p>
            <a:endParaRPr lang="en-GB" dirty="0"/>
          </a:p>
          <a:p>
            <a:r>
              <a:rPr lang="en-GB" dirty="0"/>
              <a:t>Cell Stem Cell,</a:t>
            </a:r>
          </a:p>
          <a:p>
            <a:endParaRPr lang="en-GB" dirty="0"/>
          </a:p>
          <a:p>
            <a:r>
              <a:rPr lang="en-GB" dirty="0"/>
              <a:t>Volume 27, Issue 1,</a:t>
            </a:r>
          </a:p>
          <a:p>
            <a:endParaRPr lang="en-GB" dirty="0"/>
          </a:p>
          <a:p>
            <a:r>
              <a:rPr lang="en-GB" dirty="0"/>
              <a:t>2020,</a:t>
            </a:r>
          </a:p>
          <a:p>
            <a:endParaRPr lang="en-GB" dirty="0"/>
          </a:p>
          <a:p>
            <a:r>
              <a:rPr lang="en-GB" dirty="0"/>
              <a:t>Pages 158-176.e10,</a:t>
            </a:r>
          </a:p>
          <a:p>
            <a:endParaRPr lang="en-GB" dirty="0"/>
          </a:p>
          <a:p>
            <a:r>
              <a:rPr lang="en-GB" dirty="0"/>
              <a:t>ISSN 1934-5909,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doi.org</a:t>
            </a:r>
            <a:r>
              <a:rPr lang="en-GB" dirty="0"/>
              <a:t>/10.1016/j.stem.2020.04.017.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541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row more muscle cell markers</a:t>
            </a:r>
          </a:p>
          <a:p>
            <a:r>
              <a:rPr lang="en-DE" dirty="0"/>
              <a:t>Second row top 3 differently expressed gene in green cluster -&gt; associated with neuronal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5134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6857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765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997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4645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0151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470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4649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227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081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9803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080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612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1453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2007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5338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4016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480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4604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7938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0388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950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3147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7214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70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 act as negative regulator myogenesis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564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Involve in neurogenesis and myogenesis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2259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3949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655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9704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93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970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row more muscle cell markers</a:t>
            </a:r>
          </a:p>
          <a:p>
            <a:r>
              <a:rPr lang="en-DE" dirty="0"/>
              <a:t>Second row top 3 differently expressed gene in green cluster -&gt; associated with neuronal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5671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923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Blue probably at leat two clusters 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271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117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24F1-9ED3-DA15-F9EC-88294DC53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45C26A-B709-ED8D-7DF6-C997A4402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0727E-0B2D-96D9-5847-8EA7404C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5B5F7-8C26-22FE-B856-407A3085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9CFF2-92A3-5575-9435-EA27FCF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702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D2B1-52FE-A19B-50EF-FA3CCAB6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6832F-3BD0-C6AB-3C3F-4504F8B57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5E9D-F8F8-E9E3-BE51-AB2E9B58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BC86E-9E33-7207-C367-6FC80C21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56885-7185-B593-11F2-D04649F5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593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A899B-1612-ABD4-AE60-3933E0EF0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4B324-F131-83D3-0769-96ECB703A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ECEC1-AB6C-FDCE-35B8-56925348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9DE2F-A6CC-973B-61EE-45D8CC46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0A656-0AE0-2E3A-74C8-BF334F57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782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0568-90C4-89DF-4E3C-AFC9B83F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A471F-372F-5600-5D38-AB3846C0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C555B-08CC-1814-28B4-F017BB21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531EC-9181-56E2-643A-49C2DAD6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B0D25-7EDF-072B-B5CE-221C9160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44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A663-4330-9538-DC31-3BC68E373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6C47C-65C2-A6BA-7C1B-6DD60A4B7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C541-BA87-6A38-7DF8-95A4B1AF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A1E0-7E3B-D325-0697-CEAE1B37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35893-07CB-FB19-CEA3-32CE9D99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977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9C8C-5C4A-B810-B31C-B6302906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27F5C-98EE-0A55-3D94-72A1C8E42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0D4A2-0D2C-1D3A-F8C7-A7245F7C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F54F2-FF5E-4CCA-8578-99608D8E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EE419-433A-56CF-6DB9-2DC52E5B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45B56-535B-850E-4865-FE567E7A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07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FFF4-BCCD-8FD4-75B4-2979CEBC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A06F7-D39A-DAFC-4064-D5F31001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ABA3D-A9D1-2674-E181-A97A3D2C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7559B-2436-9388-130E-900ECEA91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A3E9D-EF8F-13B6-6DA6-675D95958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055BD-5A22-23D2-E795-5028A9A8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231CC-6040-65F3-E1D6-5ACD69BB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30C74-D179-0906-0904-E7746967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032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A97D-B463-E3FA-FD96-BA5269CA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552D8-F84F-1890-119B-A57F921C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D91C2-61A3-4E5A-ADFF-AEB3052B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5DE23-9AA0-02C9-9C9C-BD6BF722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367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07AC9-0638-79A6-3A80-1FEDFA5E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B8524-5FEE-20D9-7AA8-0D89D8D0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9BAB1-40AE-4B7D-79BF-C4B58B3B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745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48C4-AF22-1E0B-42C0-B759D6FD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B9D91-44FB-427C-E7CE-6A355197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0BB9B-9A56-1D78-CFC2-2347D26E3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8558E-4B6B-88B0-AC9F-2C2D4FC5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01D5-8719-765A-1DBA-10DFB3F2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D6EB1-48A8-BB17-414D-ECE1DA83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186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62A0-DFC7-35DE-1060-E04C3611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6EA8D0-27C8-9DB7-B43A-38A65E1F2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F48D6-A1FF-B071-8E3C-AE376254D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883FE-2A89-FCBB-18D4-11D639E14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AF750-C784-C796-0FFA-E8C85EF3E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DDA2E-3AC5-7630-1072-D0A4AA11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451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0BD799-6640-A27B-7DD5-F51F0F0B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F326F-8B93-9C99-AE22-81691E85E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69C27-D500-9DDF-7E64-83C363347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42047-30F6-444B-8DA2-00B8AE99E4FB}" type="datetimeFigureOut">
              <a:rPr lang="en-DE" smtClean="0"/>
              <a:t>02.04.24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6A45B-EE40-B054-8749-27B534509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4BFEB-AF64-1888-FE87-47CB0FA8C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839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lls 12 02523 g001">
            <a:extLst>
              <a:ext uri="{FF2B5EF4-FFF2-40B4-BE49-F238E27FC236}">
                <a16:creationId xmlns:a16="http://schemas.microsoft.com/office/drawing/2014/main" id="{02104582-AE53-4730-9E06-3440F9BE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52" y="363353"/>
            <a:ext cx="8646695" cy="613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3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AC87C3-CDED-6D01-6A37-3C91A5E6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62" y="1306294"/>
            <a:ext cx="5705238" cy="4518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FD03B-6DAB-D288-BEF9-19148DFAAEF4}"/>
              </a:ext>
            </a:extLst>
          </p:cNvPr>
          <p:cNvSpPr txBox="1"/>
          <p:nvPr/>
        </p:nvSpPr>
        <p:spPr>
          <a:xfrm>
            <a:off x="1252603" y="6640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ATAC UMAP + K-means clustering (k=4)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7304762" y="65381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DF51B-BE7D-8BFC-F280-EA4C1DF6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452" y="1771797"/>
            <a:ext cx="4316956" cy="4052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6710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Day22: Initial analysis mucles cells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AD03-54FC-9962-D56C-F5A70F69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8" y="1321859"/>
            <a:ext cx="2431271" cy="2282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1F49B-09BA-C9C0-DCEB-447C6DDAA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28" y="1292265"/>
            <a:ext cx="2431272" cy="2374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C25F8-C31A-E365-086A-B1BAA8C9E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017" y="1339924"/>
            <a:ext cx="2431272" cy="2418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5929D9-162C-5A38-9386-78326B485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218" y="1256560"/>
            <a:ext cx="2610594" cy="25014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140622-ECEE-3489-B5AC-0BA87BC14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58" y="4035611"/>
            <a:ext cx="2663069" cy="2529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571C45-F21E-7235-8555-28C524DB2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228" y="3959477"/>
            <a:ext cx="2797175" cy="2681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139F66-694D-1BDA-36FB-29F393109B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5340" y="4012929"/>
            <a:ext cx="2690432" cy="25655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62350D-7063-591A-5D90-7998F49AFD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814" y="4021013"/>
            <a:ext cx="2641817" cy="2565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767515" y="3666279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3144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Day22: Initial analysis mucles cells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AD03-54FC-9962-D56C-F5A70F69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8" y="1321859"/>
            <a:ext cx="2431271" cy="2282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CKM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95449" y="91081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TNNT1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EE013-4FD1-89AB-1213-067981D1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39" y="1446969"/>
            <a:ext cx="2313712" cy="2282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26BE-30B8-FE2B-AF33-DF9075D8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40" y="1280142"/>
            <a:ext cx="2422212" cy="2524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983D7B-EBC8-6DC9-E56F-1C1D986FA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45" y="3949341"/>
            <a:ext cx="3011285" cy="25243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C949D3-EE6F-38D8-36C7-2DA337F065DB}"/>
              </a:ext>
            </a:extLst>
          </p:cNvPr>
          <p:cNvSpPr txBox="1"/>
          <p:nvPr/>
        </p:nvSpPr>
        <p:spPr>
          <a:xfrm>
            <a:off x="1136859" y="3939509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MYT1L</a:t>
            </a:r>
          </a:p>
          <a:p>
            <a:endParaRPr lang="en-D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930D02-825A-799B-18FB-48445840C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218" y="3987392"/>
            <a:ext cx="3011285" cy="26213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A84E1F-E591-175C-5387-0AA493AC8225}"/>
              </a:ext>
            </a:extLst>
          </p:cNvPr>
          <p:cNvSpPr txBox="1"/>
          <p:nvPr/>
        </p:nvSpPr>
        <p:spPr>
          <a:xfrm>
            <a:off x="3964732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GRIA2</a:t>
            </a:r>
          </a:p>
          <a:p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369710-07F5-C0F4-2D55-B3EE42144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102" y="4038977"/>
            <a:ext cx="2510073" cy="25182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9A660D1-960B-C3C4-FD1B-BD3EFEF7988B}"/>
              </a:ext>
            </a:extLst>
          </p:cNvPr>
          <p:cNvSpPr txBox="1"/>
          <p:nvPr/>
        </p:nvSpPr>
        <p:spPr>
          <a:xfrm>
            <a:off x="6695449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SRRM4</a:t>
            </a:r>
          </a:p>
          <a:p>
            <a:endParaRPr lang="en-DE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9793CB7-0800-7C79-3FFC-D9284013CF58}"/>
              </a:ext>
            </a:extLst>
          </p:cNvPr>
          <p:cNvSpPr/>
          <p:nvPr/>
        </p:nvSpPr>
        <p:spPr>
          <a:xfrm>
            <a:off x="8781801" y="4038977"/>
            <a:ext cx="123945" cy="2434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E6871-5716-41B4-EB9C-3C0EA08A17E7}"/>
              </a:ext>
            </a:extLst>
          </p:cNvPr>
          <p:cNvSpPr txBox="1"/>
          <p:nvPr/>
        </p:nvSpPr>
        <p:spPr>
          <a:xfrm>
            <a:off x="9054974" y="4469862"/>
            <a:ext cx="294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top 3 differently expressed genes</a:t>
            </a:r>
          </a:p>
          <a:p>
            <a:r>
              <a:rPr lang="en-DE" dirty="0"/>
              <a:t> in green cluster </a:t>
            </a:r>
          </a:p>
          <a:p>
            <a:r>
              <a:rPr lang="en-DE" dirty="0"/>
              <a:t>-&gt; associated with neuronal tissues</a:t>
            </a:r>
          </a:p>
        </p:txBody>
      </p:sp>
    </p:spTree>
    <p:extLst>
      <p:ext uri="{BB962C8B-B14F-4D97-AF65-F5344CB8AC3E}">
        <p14:creationId xmlns:p14="http://schemas.microsoft.com/office/powerpoint/2010/main" val="284037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8A3D79-E8B5-95BF-9D2A-19ECA0DCC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8718" b="38718"/>
          <a:stretch/>
        </p:blipFill>
        <p:spPr>
          <a:xfrm>
            <a:off x="4636169" y="-3120190"/>
            <a:ext cx="7287372" cy="9288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C48D8-723B-0A5D-124D-C9EF59404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0590"/>
            <a:ext cx="4316956" cy="40528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8983F-412A-334E-062A-EF1B7277A17C}"/>
              </a:ext>
            </a:extLst>
          </p:cNvPr>
          <p:cNvSpPr/>
          <p:nvPr/>
        </p:nvSpPr>
        <p:spPr>
          <a:xfrm>
            <a:off x="2158478" y="914400"/>
            <a:ext cx="1611417" cy="1219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6580D-D8E7-4352-F216-3B2F4AABCF20}"/>
              </a:ext>
            </a:extLst>
          </p:cNvPr>
          <p:cNvSpPr txBox="1"/>
          <p:nvPr/>
        </p:nvSpPr>
        <p:spPr>
          <a:xfrm>
            <a:off x="561474" y="5419587"/>
            <a:ext cx="3577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Mitochondrial cell almost all differently expressed genes -&gt; </a:t>
            </a:r>
          </a:p>
          <a:p>
            <a:r>
              <a:rPr lang="en-DE" dirty="0"/>
              <a:t>dead cells?</a:t>
            </a:r>
          </a:p>
        </p:txBody>
      </p:sp>
    </p:spTree>
    <p:extLst>
      <p:ext uri="{BB962C8B-B14F-4D97-AF65-F5344CB8AC3E}">
        <p14:creationId xmlns:p14="http://schemas.microsoft.com/office/powerpoint/2010/main" val="56314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FDBC6-BAB8-E230-27FD-DF87AB5C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29" y="744638"/>
            <a:ext cx="5989401" cy="5622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ACCF9-E84B-311B-4ACD-0323716F1F86}"/>
              </a:ext>
            </a:extLst>
          </p:cNvPr>
          <p:cNvSpPr txBox="1"/>
          <p:nvPr/>
        </p:nvSpPr>
        <p:spPr>
          <a:xfrm>
            <a:off x="6686371" y="4865816"/>
            <a:ext cx="200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Skeletal </a:t>
            </a:r>
            <a:r>
              <a:rPr lang="en-GB" dirty="0"/>
              <a:t>mesenchymal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F1DA9-5F35-5EE4-B768-2B40EB1C466B}"/>
              </a:ext>
            </a:extLst>
          </p:cNvPr>
          <p:cNvSpPr txBox="1"/>
          <p:nvPr/>
        </p:nvSpPr>
        <p:spPr>
          <a:xfrm>
            <a:off x="5751918" y="2628906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Myogenetic progenitors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72EEE-D161-4ED2-2BC8-E807F52B1EDE}"/>
              </a:ext>
            </a:extLst>
          </p:cNvPr>
          <p:cNvSpPr txBox="1"/>
          <p:nvPr/>
        </p:nvSpPr>
        <p:spPr>
          <a:xfrm>
            <a:off x="5473546" y="4411958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Myoblast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D1B56-0668-C39C-C72A-BF28CCF5507F}"/>
              </a:ext>
            </a:extLst>
          </p:cNvPr>
          <p:cNvSpPr txBox="1"/>
          <p:nvPr/>
        </p:nvSpPr>
        <p:spPr>
          <a:xfrm>
            <a:off x="5042878" y="5142815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Myocytes + myotube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B278-57A7-E23B-4BF5-18C7CCF5B6C0}"/>
              </a:ext>
            </a:extLst>
          </p:cNvPr>
          <p:cNvSpPr txBox="1"/>
          <p:nvPr/>
        </p:nvSpPr>
        <p:spPr>
          <a:xfrm>
            <a:off x="3266744" y="3765627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Neuronal tissues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2D396-CA12-72B8-187F-ED3E37AF78A0}"/>
              </a:ext>
            </a:extLst>
          </p:cNvPr>
          <p:cNvSpPr txBox="1"/>
          <p:nvPr/>
        </p:nvSpPr>
        <p:spPr>
          <a:xfrm>
            <a:off x="6239609" y="962859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Dead cells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22793" y="98307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562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541BA-FAFB-AB15-B54C-B6EAF16F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78" y="1126312"/>
            <a:ext cx="6851243" cy="52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4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17BAF-FCF4-D87D-3B53-5726E094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9" y="1262402"/>
            <a:ext cx="2856258" cy="2178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F35AC6-4328-D857-48B1-2A0599F78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45" y="1128217"/>
            <a:ext cx="2818459" cy="230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DE386-9FB4-FC63-826E-D663BF51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728" y="1105867"/>
            <a:ext cx="2856257" cy="2383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45E1B-C332-4CDF-FD8F-1E255E93C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985" y="1175192"/>
            <a:ext cx="2700847" cy="2260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89A8A-158D-F646-6943-6FCE4989E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" y="4081407"/>
            <a:ext cx="3004777" cy="2461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A8938-DB8D-E324-0577-1974C9DAA0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3561" y="3993618"/>
            <a:ext cx="2995661" cy="2513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FB813E-AB91-C7D9-BDF2-15BA37D03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792" y="4081007"/>
            <a:ext cx="2933422" cy="24615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4C725-87AD-701F-7115-8A770B67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4903" y="4199408"/>
            <a:ext cx="2646562" cy="222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4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4DFEA-1468-6141-9821-92D5A9D3C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92" y="1199242"/>
            <a:ext cx="3368207" cy="338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F3F89-E52B-5E19-C03A-673E34AB5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00" y="1199243"/>
            <a:ext cx="3898094" cy="302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01AD1-D7FF-6B64-FD3E-7DA29B16B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166" y="1560009"/>
            <a:ext cx="3923242" cy="2660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2564881" y="4781594"/>
            <a:ext cx="7576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Very high mitochondrial counts in a lot of cells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dead/stressed cells 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GB" dirty="0"/>
              <a:t>H</a:t>
            </a:r>
            <a:r>
              <a:rPr lang="en-DE" dirty="0"/>
              <a:t>igh energy cells tend to have higher percentage of mitochondrial genes</a:t>
            </a:r>
          </a:p>
          <a:p>
            <a:pPr marL="285750" indent="-285750">
              <a:buFont typeface="Wingdings" pitchFamily="2" charset="2"/>
              <a:buChar char="è"/>
            </a:pPr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Remove the extreme values (&gt;20%) , but keep rest as they may be biologically relevant </a:t>
            </a:r>
          </a:p>
        </p:txBody>
      </p:sp>
    </p:spTree>
    <p:extLst>
      <p:ext uri="{BB962C8B-B14F-4D97-AF65-F5344CB8AC3E}">
        <p14:creationId xmlns:p14="http://schemas.microsoft.com/office/powerpoint/2010/main" val="1924841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F3F89-E52B-5E19-C03A-673E34AB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80" y="1042712"/>
            <a:ext cx="3898094" cy="3027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1791952" y="4559356"/>
            <a:ext cx="8902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Filtering cells: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We remove the cells with extreme percentage of mitochondrial values (&gt;20%)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Remove the cells with extreme total counts (&gt; 100 000)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For now we keep the cells with low and high number of features </a:t>
            </a:r>
          </a:p>
          <a:p>
            <a:pPr marL="285750" indent="-285750">
              <a:buFont typeface="Wingdings" pitchFamily="2" charset="2"/>
              <a:buChar char="è"/>
            </a:pPr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Filtering is an iterative process, demanding on downstream analysis we can descide to filter more cells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BB6AE-6D17-2B73-7FD4-62C7E2B43634}"/>
              </a:ext>
            </a:extLst>
          </p:cNvPr>
          <p:cNvCxnSpPr>
            <a:cxnSpLocks/>
          </p:cNvCxnSpPr>
          <p:nvPr/>
        </p:nvCxnSpPr>
        <p:spPr>
          <a:xfrm>
            <a:off x="1545550" y="1275045"/>
            <a:ext cx="0" cy="25474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5E27710-2F7B-55FD-C813-4BBE71C8E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289" y="1034776"/>
            <a:ext cx="3918977" cy="30279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3D543C-14E7-C53D-C165-61E982E7BA54}"/>
              </a:ext>
            </a:extLst>
          </p:cNvPr>
          <p:cNvCxnSpPr>
            <a:cxnSpLocks/>
          </p:cNvCxnSpPr>
          <p:nvPr/>
        </p:nvCxnSpPr>
        <p:spPr>
          <a:xfrm>
            <a:off x="4860874" y="1282981"/>
            <a:ext cx="0" cy="25474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69A4E6-510A-E7B9-39CB-FBDF99FF764C}"/>
              </a:ext>
            </a:extLst>
          </p:cNvPr>
          <p:cNvCxnSpPr>
            <a:cxnSpLocks/>
          </p:cNvCxnSpPr>
          <p:nvPr/>
        </p:nvCxnSpPr>
        <p:spPr>
          <a:xfrm>
            <a:off x="6239969" y="1275045"/>
            <a:ext cx="0" cy="25474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327A3-CC85-C9AF-D329-017440223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461" y="1282981"/>
            <a:ext cx="4081539" cy="265460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A9B5C7-0974-CF38-FCDF-1D0317E5BFF6}"/>
              </a:ext>
            </a:extLst>
          </p:cNvPr>
          <p:cNvCxnSpPr>
            <a:cxnSpLocks/>
          </p:cNvCxnSpPr>
          <p:nvPr/>
        </p:nvCxnSpPr>
        <p:spPr>
          <a:xfrm>
            <a:off x="10334782" y="1282981"/>
            <a:ext cx="0" cy="236006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13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1342247" y="4533407"/>
            <a:ext cx="8902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Normalization -&gt; select highly variable genes -&gt; scaling -&gt; PCA -&gt; Leiden clustering</a:t>
            </a:r>
          </a:p>
          <a:p>
            <a:endParaRPr lang="en-DE" dirty="0"/>
          </a:p>
          <a:p>
            <a:r>
              <a:rPr lang="en-DE" dirty="0"/>
              <a:t>For Leiden we need the most appropriate resolution</a:t>
            </a:r>
          </a:p>
          <a:p>
            <a:r>
              <a:rPr lang="en-DE" dirty="0"/>
              <a:t>May be better to start with more clusters and fuse them iteratively -&gt; resolution 0.5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12DBDD-0742-4B90-6550-3D9DB2B9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39" y="1124264"/>
            <a:ext cx="11765522" cy="26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2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8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9469D-258E-1178-677D-BC8EA634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176" y="1239848"/>
            <a:ext cx="6721648" cy="52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40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714847" y="4203622"/>
            <a:ext cx="6047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Almost all low counts seems to be in the same cluster</a:t>
            </a:r>
          </a:p>
          <a:p>
            <a:r>
              <a:rPr lang="en-DE" dirty="0"/>
              <a:t>Whereas the high counts cells are more spread out 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Might be good idea to remove the high counts,  but not low counts yet still need to determine what they are</a:t>
            </a:r>
          </a:p>
          <a:p>
            <a:pPr marL="285750" indent="-285750">
              <a:buFont typeface="Wingdings" pitchFamily="2" charset="2"/>
              <a:buChar char="è"/>
            </a:pPr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Clustering looked nicer before let’s start from there for the cell type annotations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2F825-832C-0F78-EDF7-7932F1F7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70" y="863054"/>
            <a:ext cx="11476097" cy="2713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1A67A8-6234-248E-4CA9-F6FC91DC2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444"/>
          <a:stretch/>
        </p:blipFill>
        <p:spPr>
          <a:xfrm>
            <a:off x="7090348" y="3807379"/>
            <a:ext cx="4120672" cy="28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2520999" y="5244207"/>
            <a:ext cx="77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High mitochondrial percentage (&gt;10%) 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Hypothesis: Differentiaciating muscle cells are high energy consumptions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Induced differentation stressed particularly the cells?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24F83-9519-4D66-611E-C955F789E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134292" y="1223053"/>
            <a:ext cx="6047904" cy="38033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61BFE3-FB7A-CAA1-06BC-CC4022C8F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37"/>
          <a:stretch/>
        </p:blipFill>
        <p:spPr>
          <a:xfrm>
            <a:off x="6413287" y="1152128"/>
            <a:ext cx="5473597" cy="394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5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24F83-9519-4D66-611E-C955F789E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305116" y="961663"/>
            <a:ext cx="6047904" cy="3803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F0876-BCC2-15B9-5A1E-7BBD3C674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601" y="1011771"/>
            <a:ext cx="4731279" cy="380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3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24F83-9519-4D66-611E-C955F789E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268054" y="1097727"/>
            <a:ext cx="7414063" cy="466254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ACCA95-3579-A967-8F7B-4FFF566AC2F9}"/>
              </a:ext>
            </a:extLst>
          </p:cNvPr>
          <p:cNvCxnSpPr>
            <a:cxnSpLocks/>
          </p:cNvCxnSpPr>
          <p:nvPr/>
        </p:nvCxnSpPr>
        <p:spPr>
          <a:xfrm flipH="1">
            <a:off x="2879124" y="1715865"/>
            <a:ext cx="3608173" cy="557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3263F-F56A-1019-7158-8278BC52A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20"/>
          <a:stretch/>
        </p:blipFill>
        <p:spPr>
          <a:xfrm>
            <a:off x="7822951" y="2467162"/>
            <a:ext cx="4100995" cy="3089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6820346" y="838737"/>
            <a:ext cx="4556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GB" dirty="0"/>
              <a:t>L</a:t>
            </a:r>
            <a:r>
              <a:rPr lang="en-DE" dirty="0"/>
              <a:t>ow feature count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Low mitochondrial % 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GB" dirty="0"/>
              <a:t>O</a:t>
            </a:r>
            <a:r>
              <a:rPr lang="en-DE" dirty="0"/>
              <a:t>nly gene differently expressed when compared to rest ribosomal gene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2FF4C-B1A1-298A-80A7-62533887B5A7}"/>
              </a:ext>
            </a:extLst>
          </p:cNvPr>
          <p:cNvSpPr txBox="1"/>
          <p:nvPr/>
        </p:nvSpPr>
        <p:spPr>
          <a:xfrm>
            <a:off x="4645006" y="6009078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What are they????</a:t>
            </a:r>
          </a:p>
        </p:txBody>
      </p:sp>
    </p:spTree>
    <p:extLst>
      <p:ext uri="{BB962C8B-B14F-4D97-AF65-F5344CB8AC3E}">
        <p14:creationId xmlns:p14="http://schemas.microsoft.com/office/powerpoint/2010/main" val="172810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BA2700-99E0-A46A-8BE4-C1061120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44" y="1192442"/>
            <a:ext cx="5124998" cy="456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6" y="776061"/>
            <a:ext cx="109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0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62B2DD-BFD6-69BC-407F-D9A8967B8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18" y="1469212"/>
            <a:ext cx="5495748" cy="4290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B62F68-B3FD-AAAA-65FC-2F82A1F4CDE4}"/>
              </a:ext>
            </a:extLst>
          </p:cNvPr>
          <p:cNvSpPr txBox="1"/>
          <p:nvPr/>
        </p:nvSpPr>
        <p:spPr>
          <a:xfrm>
            <a:off x="7727024" y="815086"/>
            <a:ext cx="109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3481779" y="6119743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development, differentiation, neurogenesis</a:t>
            </a:r>
          </a:p>
          <a:p>
            <a:r>
              <a:rPr lang="en-US" dirty="0"/>
              <a:t>-&gt; Same for clusters 2, 9</a:t>
            </a:r>
          </a:p>
        </p:txBody>
      </p:sp>
    </p:spTree>
    <p:extLst>
      <p:ext uri="{BB962C8B-B14F-4D97-AF65-F5344CB8AC3E}">
        <p14:creationId xmlns:p14="http://schemas.microsoft.com/office/powerpoint/2010/main" val="172617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09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4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97700" y="2027428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cluster 0-2 + 9 , but now cell cycle in top GO enriched terms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07197-C867-BD86-B6C7-2A399864A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19" y="1192441"/>
            <a:ext cx="5009883" cy="53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9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4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10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981588" y="3059668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 cell 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FA6F9-24D3-6EF7-6924-96FC580EC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10" y="1324893"/>
            <a:ext cx="6099040" cy="51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78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4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12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82996" y="2969726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Actin-myosin filament + muscle contraction + myofibril assembly + muscle organization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1843F-30EC-FDC9-D4DA-719746F55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2" y="1372323"/>
            <a:ext cx="4761525" cy="53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4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6-8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82995" y="2969726"/>
            <a:ext cx="54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development process+ neuronal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1843F-30EC-FDC9-D4DA-719746F55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2" y="1372323"/>
            <a:ext cx="4761525" cy="53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2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357420" y="794999"/>
            <a:ext cx="165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3,5,15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82995" y="2969726"/>
            <a:ext cx="54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Neuronal development, axon elongation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B7042F-43F5-CD21-63D2-34A0DD6B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27" y="1469440"/>
            <a:ext cx="4284516" cy="52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Day8: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95EAAE-27B5-334D-AA94-E0ABDA98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23" y="1247444"/>
            <a:ext cx="2885574" cy="22592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DF6B33-108C-CCB4-C074-B0EEF8B7C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797" y="1161649"/>
            <a:ext cx="2735723" cy="22673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76EE34-4ECE-DD39-CF54-27D75C33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341" y="1247444"/>
            <a:ext cx="2798465" cy="22592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848073-4FB7-8DCE-E6E0-918AA95A0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97" y="1200528"/>
            <a:ext cx="2798465" cy="2259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0CF58-F6D7-73CB-D7DA-01044A11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46" y="4098714"/>
            <a:ext cx="2798465" cy="22592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9B0340-C437-7021-238F-502AC18C5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3930728"/>
            <a:ext cx="2971800" cy="2616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CD5046-99DB-6D52-CFA8-367D1D2A4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828" y="3959237"/>
            <a:ext cx="2798465" cy="2398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194F80-7E80-E681-F8C7-92E560A69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121" y="3895276"/>
            <a:ext cx="2800451" cy="24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2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1670483" y="868394"/>
            <a:ext cx="44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the identified neuronal cell types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66861"/>
            <a:ext cx="2416226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EC7B8F-D180-5180-7B27-9CBECB0E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11" y="1369927"/>
            <a:ext cx="7772400" cy="41465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CBAD2C-1400-04E3-5C28-265301F996E2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4981433"/>
            <a:ext cx="614149" cy="6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BF4368-13F9-0DD5-6816-01E7421324D9}"/>
              </a:ext>
            </a:extLst>
          </p:cNvPr>
          <p:cNvSpPr txBox="1"/>
          <p:nvPr/>
        </p:nvSpPr>
        <p:spPr>
          <a:xfrm>
            <a:off x="5274859" y="5780919"/>
            <a:ext cx="2258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some (differently expressed genes for neuron )</a:t>
            </a:r>
            <a:endParaRPr lang="en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9A214C-E542-EA24-E685-ADBA4E771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936" y="4172400"/>
            <a:ext cx="4651469" cy="1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00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1160858" y="828433"/>
            <a:ext cx="44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cell types only for muscle cells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1396A-D070-3D0E-6794-2ECB1ABC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57" y="1226794"/>
            <a:ext cx="5423625" cy="38894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231517-7E88-3C18-5234-8538E0933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44"/>
          <a:stretch/>
        </p:blipFill>
        <p:spPr bwMode="auto">
          <a:xfrm>
            <a:off x="1935115" y="5116282"/>
            <a:ext cx="8536005" cy="13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65833E-04EC-900C-A008-2E92140B9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390" y="1119290"/>
            <a:ext cx="5443898" cy="38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9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13217B-BCC2-37D2-B6A1-0AE959288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3" t="58484" b="530"/>
          <a:stretch/>
        </p:blipFill>
        <p:spPr bwMode="auto">
          <a:xfrm>
            <a:off x="9650079" y="227401"/>
            <a:ext cx="2541921" cy="21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19ED9-9FDF-DA22-FA30-45423362D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225" y="2406827"/>
            <a:ext cx="4944085" cy="3544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9968F8-F197-4943-EF9E-7F0B96184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0" y="1317115"/>
            <a:ext cx="4943005" cy="35448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1014DE-A75C-7A16-0161-E9264D4ED431}"/>
              </a:ext>
            </a:extLst>
          </p:cNvPr>
          <p:cNvSpPr/>
          <p:nvPr/>
        </p:nvSpPr>
        <p:spPr>
          <a:xfrm>
            <a:off x="1942690" y="2483893"/>
            <a:ext cx="2793083" cy="19789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74AE28-14C6-EFE3-5F5F-C265F383DABC}"/>
              </a:ext>
            </a:extLst>
          </p:cNvPr>
          <p:cNvSpPr/>
          <p:nvPr/>
        </p:nvSpPr>
        <p:spPr>
          <a:xfrm>
            <a:off x="1528550" y="1596787"/>
            <a:ext cx="1937982" cy="8871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D53D3B-27C2-D46E-9190-28E4EE326094}"/>
              </a:ext>
            </a:extLst>
          </p:cNvPr>
          <p:cNvSpPr/>
          <p:nvPr/>
        </p:nvSpPr>
        <p:spPr>
          <a:xfrm>
            <a:off x="673449" y="2217868"/>
            <a:ext cx="1087112" cy="12111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BF68A-317F-72CB-CAC9-CF563130F55B}"/>
              </a:ext>
            </a:extLst>
          </p:cNvPr>
          <p:cNvSpPr txBox="1"/>
          <p:nvPr/>
        </p:nvSpPr>
        <p:spPr>
          <a:xfrm>
            <a:off x="812968" y="5024400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Expected GO terms enrichment</a:t>
            </a:r>
          </a:p>
        </p:txBody>
      </p:sp>
    </p:spTree>
    <p:extLst>
      <p:ext uri="{BB962C8B-B14F-4D97-AF65-F5344CB8AC3E}">
        <p14:creationId xmlns:p14="http://schemas.microsoft.com/office/powerpoint/2010/main" val="3734933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MYOD1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BF68A-317F-72CB-CAC9-CF563130F55B}"/>
              </a:ext>
            </a:extLst>
          </p:cNvPr>
          <p:cNvSpPr txBox="1"/>
          <p:nvPr/>
        </p:nvSpPr>
        <p:spPr>
          <a:xfrm>
            <a:off x="2090882" y="1148435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92360-1BFE-9C2A-7934-4AC61553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38" y="1517767"/>
            <a:ext cx="2818114" cy="2631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F37CD-1F94-85E9-F9F7-7536BDF73179}"/>
              </a:ext>
            </a:extLst>
          </p:cNvPr>
          <p:cNvSpPr txBox="1"/>
          <p:nvPr/>
        </p:nvSpPr>
        <p:spPr>
          <a:xfrm>
            <a:off x="353262" y="2464011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F195C-F304-BFEC-8F76-4547ADB52622}"/>
              </a:ext>
            </a:extLst>
          </p:cNvPr>
          <p:cNvSpPr txBox="1"/>
          <p:nvPr/>
        </p:nvSpPr>
        <p:spPr>
          <a:xfrm>
            <a:off x="298670" y="5070983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0EBEF-8568-AB2C-8F81-D996F9E94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34" y="4124738"/>
            <a:ext cx="2604522" cy="2631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3FEC6E-29AC-D8AE-38AE-B12BB4373A72}"/>
              </a:ext>
            </a:extLst>
          </p:cNvPr>
          <p:cNvSpPr txBox="1"/>
          <p:nvPr/>
        </p:nvSpPr>
        <p:spPr>
          <a:xfrm>
            <a:off x="4583974" y="1148435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CC8983-E253-A8D2-2243-CA615DA5A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721" y="1220086"/>
            <a:ext cx="2672565" cy="26311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E4F66-07F1-4555-0CCD-6FB16C454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263" y="4179919"/>
            <a:ext cx="2585575" cy="26311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6DB41F-B358-B386-97DB-58EC7A987B0B}"/>
              </a:ext>
            </a:extLst>
          </p:cNvPr>
          <p:cNvSpPr txBox="1"/>
          <p:nvPr/>
        </p:nvSpPr>
        <p:spPr>
          <a:xfrm>
            <a:off x="7400105" y="1148435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4116FB-7F9E-F701-2E13-8BB3A73AB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109" y="1568665"/>
            <a:ext cx="2538034" cy="23381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BAD24E-9FB1-F6EE-3787-9D47B4F53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410" y="4040831"/>
            <a:ext cx="3001521" cy="26636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613BAF-2D53-4BBA-D06E-DF8634FBDC83}"/>
              </a:ext>
            </a:extLst>
          </p:cNvPr>
          <p:cNvSpPr txBox="1"/>
          <p:nvPr/>
        </p:nvSpPr>
        <p:spPr>
          <a:xfrm>
            <a:off x="9683079" y="1148435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5272B3-AEF2-FCCF-1277-E3268A52AA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1931" y="1517767"/>
            <a:ext cx="2275576" cy="24587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75C440-A77D-61BB-EDFC-DD97C88A84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1931" y="3987247"/>
            <a:ext cx="2442147" cy="27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72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MYOG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0DC54-E6E2-46CE-1057-6D1304476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78" y="1951630"/>
            <a:ext cx="2190617" cy="2343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D83C59-F525-BB22-371A-F0B0EA7EBD0F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57CA7-CEF6-609B-0F79-098DB48CB840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D56D3-D4CE-31F9-4C80-8AE47860FDC5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C0FD6-94AC-92DC-0454-CEF059DC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21" y="4142999"/>
            <a:ext cx="2351730" cy="2614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9E541-09FB-AD25-7D97-86E25456F493}"/>
              </a:ext>
            </a:extLst>
          </p:cNvPr>
          <p:cNvSpPr txBox="1"/>
          <p:nvPr/>
        </p:nvSpPr>
        <p:spPr>
          <a:xfrm>
            <a:off x="4829633" y="1407742"/>
            <a:ext cx="57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018850-B09F-07E1-8101-1E27E96D9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520" y="1746495"/>
            <a:ext cx="2611739" cy="2558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62042-4818-9C8B-2405-EF5BCB6BC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618" y="4264391"/>
            <a:ext cx="2481316" cy="24625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BEFD51-0BC7-3EAB-C888-701B398121A2}"/>
              </a:ext>
            </a:extLst>
          </p:cNvPr>
          <p:cNvSpPr txBox="1"/>
          <p:nvPr/>
        </p:nvSpPr>
        <p:spPr>
          <a:xfrm>
            <a:off x="7198658" y="1422399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3C1A56-BE8B-CD2C-2324-775E7611C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192" y="1791731"/>
            <a:ext cx="2757573" cy="2527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93C87-83C8-6D74-6B64-79C78BAE6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2459" y="3988889"/>
            <a:ext cx="2893989" cy="2708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20B3E2-6707-AEFC-F8A6-0675242CB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1315" y="1706891"/>
            <a:ext cx="2303063" cy="24361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62096B-36BD-180A-23BF-EADECE0BF471}"/>
              </a:ext>
            </a:extLst>
          </p:cNvPr>
          <p:cNvSpPr txBox="1"/>
          <p:nvPr/>
        </p:nvSpPr>
        <p:spPr>
          <a:xfrm>
            <a:off x="9692802" y="1337559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DB73FD-133C-F6B4-39B5-0FEC8422D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032" y="4140997"/>
            <a:ext cx="2196301" cy="24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20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HEYL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4B616-E169-9B42-2EE2-CDDC45285FB4}"/>
              </a:ext>
            </a:extLst>
          </p:cNvPr>
          <p:cNvSpPr txBox="1"/>
          <p:nvPr/>
        </p:nvSpPr>
        <p:spPr>
          <a:xfrm>
            <a:off x="621233" y="3429952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859E1-3170-74C5-9D2A-7DDF9317336C}"/>
              </a:ext>
            </a:extLst>
          </p:cNvPr>
          <p:cNvSpPr txBox="1"/>
          <p:nvPr/>
        </p:nvSpPr>
        <p:spPr>
          <a:xfrm>
            <a:off x="2625723" y="2281198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39DD4-CCEA-D25C-04C6-F601ED1E8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21" y="2650530"/>
            <a:ext cx="2657429" cy="2537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424F3-2EEE-BE31-AD14-5F58975B9376}"/>
              </a:ext>
            </a:extLst>
          </p:cNvPr>
          <p:cNvSpPr txBox="1"/>
          <p:nvPr/>
        </p:nvSpPr>
        <p:spPr>
          <a:xfrm>
            <a:off x="4958130" y="2281198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7AC01-5B9F-9510-A972-462211964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37" y="2650530"/>
            <a:ext cx="2657429" cy="271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02B4FE-1922-6052-2A87-FEA01ADE2892}"/>
              </a:ext>
            </a:extLst>
          </p:cNvPr>
          <p:cNvSpPr txBox="1"/>
          <p:nvPr/>
        </p:nvSpPr>
        <p:spPr>
          <a:xfrm>
            <a:off x="7256484" y="2281198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03109E-0934-9F3E-9E52-AD3397C0C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509" y="2650530"/>
            <a:ext cx="2725473" cy="271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19583F-7E53-AC4C-9DC0-89CB07C3D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938" y="2617400"/>
            <a:ext cx="2642182" cy="2637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41850F-98B9-549E-8DCB-F83359D46C09}"/>
              </a:ext>
            </a:extLst>
          </p:cNvPr>
          <p:cNvSpPr txBox="1"/>
          <p:nvPr/>
        </p:nvSpPr>
        <p:spPr>
          <a:xfrm>
            <a:off x="9796370" y="232643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</p:spTree>
    <p:extLst>
      <p:ext uri="{BB962C8B-B14F-4D97-AF65-F5344CB8AC3E}">
        <p14:creationId xmlns:p14="http://schemas.microsoft.com/office/powerpoint/2010/main" val="646422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HES1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79906-EDC3-0CD2-9A84-5FE0BC38E9AB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E28AE-DDE8-9A1B-EA3C-7B8335E7C28D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77B42-374A-B968-5E36-F7E1678880CA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04418-F92B-84EE-FC04-0400A1CC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551" y="1777074"/>
            <a:ext cx="2655747" cy="2481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521DD-EC98-88DB-0455-164702C07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76" y="4221959"/>
            <a:ext cx="2655747" cy="2481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1915B-825B-E361-0AA8-AF6543AB8D06}"/>
              </a:ext>
            </a:extLst>
          </p:cNvPr>
          <p:cNvSpPr txBox="1"/>
          <p:nvPr/>
        </p:nvSpPr>
        <p:spPr>
          <a:xfrm>
            <a:off x="4865898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43EBCD-E854-F6E6-117B-32B2E79D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768" y="1739198"/>
            <a:ext cx="2386437" cy="2607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997136-CD29-8766-22A2-89F6DB5C6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768" y="4176879"/>
            <a:ext cx="2277624" cy="2607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BBF141-6D75-0E85-F3D8-24782AB117BF}"/>
              </a:ext>
            </a:extLst>
          </p:cNvPr>
          <p:cNvSpPr txBox="1"/>
          <p:nvPr/>
        </p:nvSpPr>
        <p:spPr>
          <a:xfrm>
            <a:off x="7079019" y="1369866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55060D-2531-2CA9-207F-A8F6BD877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499" y="1720366"/>
            <a:ext cx="2699655" cy="24898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CDB096-80EE-4018-B82A-A05D8F267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369" y="4252729"/>
            <a:ext cx="2533913" cy="23781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E8392-F027-3F48-EFAE-60BA71A2C73C}"/>
              </a:ext>
            </a:extLst>
          </p:cNvPr>
          <p:cNvSpPr txBox="1"/>
          <p:nvPr/>
        </p:nvSpPr>
        <p:spPr>
          <a:xfrm>
            <a:off x="9656827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2E3328-B14F-03F1-2A49-BC9CB1969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2332" y="1777074"/>
            <a:ext cx="2449077" cy="2704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34B867-53B2-C2F2-756D-872C170FF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6102" y="4346529"/>
            <a:ext cx="2281535" cy="239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60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PAX3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7BA76-E40C-1E4D-C38D-070C78876718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D4AC6-815E-D52B-52AC-236A03F42519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850B1-A8BA-3295-F9D3-EBD3EECA4B61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3B7B9-CB63-038F-9F7D-D9D08926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57" y="1777074"/>
            <a:ext cx="2490058" cy="2587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A4610-B359-43F2-1228-731D92413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048" y="4259491"/>
            <a:ext cx="2101114" cy="2381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D1A15C-04D1-F15F-EF2A-F4CD509AA6EC}"/>
              </a:ext>
            </a:extLst>
          </p:cNvPr>
          <p:cNvSpPr txBox="1"/>
          <p:nvPr/>
        </p:nvSpPr>
        <p:spPr>
          <a:xfrm>
            <a:off x="4856929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DAC9E7-5057-5F59-D0C2-1190CEB9B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549" y="1855868"/>
            <a:ext cx="2486854" cy="2482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184BD-2B3B-41CE-8A34-B4B8A1C19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515" y="4259491"/>
            <a:ext cx="2306989" cy="23815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6E86CB-426E-A97D-463F-1AC385E84643}"/>
              </a:ext>
            </a:extLst>
          </p:cNvPr>
          <p:cNvSpPr txBox="1"/>
          <p:nvPr/>
        </p:nvSpPr>
        <p:spPr>
          <a:xfrm>
            <a:off x="7215421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EA03FB-D4BA-EB10-5D82-7049190A5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215" y="1881790"/>
            <a:ext cx="2570399" cy="2381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B3B43A-B301-2566-9768-9EC276A78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868" y="4289247"/>
            <a:ext cx="2459194" cy="23815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65C306-9670-BAC7-FB79-6B632DDD8A32}"/>
              </a:ext>
            </a:extLst>
          </p:cNvPr>
          <p:cNvSpPr txBox="1"/>
          <p:nvPr/>
        </p:nvSpPr>
        <p:spPr>
          <a:xfrm>
            <a:off x="9573913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6EE214-46B4-7641-1769-37FD03140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3614" y="1803049"/>
            <a:ext cx="2329501" cy="25615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7E1FB7-012E-07AF-F173-4570FE7515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0111" y="4326927"/>
            <a:ext cx="2182697" cy="23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52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PAX7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9158C-F81C-A0FD-25DA-C854F25D21B5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593F7-F31A-CE86-CF84-892F891B70AB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C57F0-6CCA-FAB7-F60D-30FD5A507710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59CDC-8CE9-F15E-CF54-6D889130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678" y="1777074"/>
            <a:ext cx="2617616" cy="2608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AA01A-F010-469D-2EED-136E17027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984" y="4406990"/>
            <a:ext cx="2442310" cy="2472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A5D24E-FD76-D65B-1E6A-E62D57B3E7C9}"/>
              </a:ext>
            </a:extLst>
          </p:cNvPr>
          <p:cNvSpPr txBox="1"/>
          <p:nvPr/>
        </p:nvSpPr>
        <p:spPr>
          <a:xfrm>
            <a:off x="4638565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633E5-78AA-69E2-8060-80E1B198E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148" y="1697939"/>
            <a:ext cx="2743665" cy="2800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2160C1-F2D4-7024-E239-C959688F1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333" y="4426598"/>
            <a:ext cx="2225752" cy="224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CBC4C-5932-0494-B338-59B7D7F25483}"/>
              </a:ext>
            </a:extLst>
          </p:cNvPr>
          <p:cNvSpPr txBox="1"/>
          <p:nvPr/>
        </p:nvSpPr>
        <p:spPr>
          <a:xfrm>
            <a:off x="7375591" y="1354577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4421B-E02D-705D-F863-779DBC8A3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813" y="1684063"/>
            <a:ext cx="2779222" cy="2676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D1D614-9EA3-6D2B-1A8F-0F8D90403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505" y="4373116"/>
            <a:ext cx="2243838" cy="2247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74FE69-CD05-7BD1-D6CA-40F2C49F3ABA}"/>
              </a:ext>
            </a:extLst>
          </p:cNvPr>
          <p:cNvSpPr txBox="1"/>
          <p:nvPr/>
        </p:nvSpPr>
        <p:spPr>
          <a:xfrm>
            <a:off x="9787595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C8BE5F-B9D6-9988-D91F-EFFECDE9B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76" y="1821997"/>
            <a:ext cx="2467020" cy="26766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80F804-ACFE-9073-6B0A-8B09F94033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8332" y="4295650"/>
            <a:ext cx="2379903" cy="24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54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timepoints</a:t>
            </a:r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340DEDD-A3A1-6FAC-011D-B0EBBD0B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15" y="1874955"/>
            <a:ext cx="3251200" cy="24257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932282-E0BE-9D11-51E1-AEAD81F1868C}"/>
              </a:ext>
            </a:extLst>
          </p:cNvPr>
          <p:cNvSpPr txBox="1"/>
          <p:nvPr/>
        </p:nvSpPr>
        <p:spPr>
          <a:xfrm>
            <a:off x="539845" y="1050030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timepoints (average number peaks 215 933)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B03610-85F2-42D9-1985-843DEBB00A0B}"/>
              </a:ext>
            </a:extLst>
          </p:cNvPr>
          <p:cNvSpPr txBox="1"/>
          <p:nvPr/>
        </p:nvSpPr>
        <p:spPr>
          <a:xfrm>
            <a:off x="539845" y="4682610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few peaks overlap across the timepoints </a:t>
            </a:r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507EC5-25A0-177A-A119-B71F8F566A24}"/>
              </a:ext>
            </a:extLst>
          </p:cNvPr>
          <p:cNvSpPr txBox="1"/>
          <p:nvPr/>
        </p:nvSpPr>
        <p:spPr>
          <a:xfrm>
            <a:off x="6423715" y="1188529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replicates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566394-3DF8-8356-2048-ACB9A436F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15" y="2053123"/>
            <a:ext cx="4330700" cy="723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86AE75-D61F-F0E1-B8EE-C8B701446A8C}"/>
              </a:ext>
            </a:extLst>
          </p:cNvPr>
          <p:cNvSpPr txBox="1"/>
          <p:nvPr/>
        </p:nvSpPr>
        <p:spPr>
          <a:xfrm>
            <a:off x="6423715" y="3505912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different peaks across replicates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3326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12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7A60C-3520-79EF-CC97-EC466365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3" y="1126312"/>
            <a:ext cx="5644427" cy="5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3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timepoints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B03610-85F2-42D9-1985-843DEBB00A0B}"/>
              </a:ext>
            </a:extLst>
          </p:cNvPr>
          <p:cNvSpPr txBox="1"/>
          <p:nvPr/>
        </p:nvSpPr>
        <p:spPr>
          <a:xfrm>
            <a:off x="1052464" y="4859518"/>
            <a:ext cx="522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that many accessible regions for each cells -&gt; almost all have less than 1000 peaks accessible </a:t>
            </a:r>
          </a:p>
          <a:p>
            <a:endParaRPr lang="en-US" dirty="0"/>
          </a:p>
          <a:p>
            <a:r>
              <a:rPr lang="en-US" dirty="0"/>
              <a:t>10x pipeline seems to have remove a lot of them. 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4BB7A-4560-D36F-2C04-72B9268A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2" y="1062425"/>
            <a:ext cx="4735368" cy="3620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F020C-A7AB-8776-495A-3147B75153D8}"/>
              </a:ext>
            </a:extLst>
          </p:cNvPr>
          <p:cNvSpPr txBox="1"/>
          <p:nvPr/>
        </p:nvSpPr>
        <p:spPr>
          <a:xfrm>
            <a:off x="6464795" y="2505670"/>
            <a:ext cx="5228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the same in all time points.</a:t>
            </a:r>
          </a:p>
          <a:p>
            <a:endParaRPr lang="en-US" dirty="0"/>
          </a:p>
          <a:p>
            <a:r>
              <a:rPr lang="en-US" dirty="0"/>
              <a:t>-&gt; More pluripotent cells tend to be more accessible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60868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22793" y="98307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</a:t>
            </a:r>
          </a:p>
          <a:p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F2591-C87A-9BE8-3ED8-AC1DF6A2E358}"/>
              </a:ext>
            </a:extLst>
          </p:cNvPr>
          <p:cNvSpPr txBox="1"/>
          <p:nvPr/>
        </p:nvSpPr>
        <p:spPr>
          <a:xfrm>
            <a:off x="4154905" y="1122947"/>
            <a:ext cx="3920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ATAC seq exploration</a:t>
            </a:r>
          </a:p>
          <a:p>
            <a:r>
              <a:rPr lang="en-DE" dirty="0"/>
              <a:t>------------------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4956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6B38F25-A788-D6B8-7DB6-AED437E0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39" y="1236148"/>
            <a:ext cx="2435173" cy="2258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5B5D45-D84D-5200-A3A3-322DE7B2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511" y="1283868"/>
            <a:ext cx="2459661" cy="22585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D623E3-8A3C-5EB4-1EF6-7FD947486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691" y="1140876"/>
            <a:ext cx="2653115" cy="2448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5777C03-C9A0-EA71-6666-0DF4DABB5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939" y="1109232"/>
            <a:ext cx="2789078" cy="25119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5AD31E-2BB7-0459-B266-7F5F1ED63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39" y="4098714"/>
            <a:ext cx="2781061" cy="2584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BF9A04-8F96-9123-A690-122D8D712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637" y="3977185"/>
            <a:ext cx="2781062" cy="26601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1318E4-ECFF-CAB9-E233-279901F55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3808" y="3977185"/>
            <a:ext cx="2753278" cy="26147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DBA6A9-427C-F3FE-4A6E-E0EDAC7E6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0753" y="3906028"/>
            <a:ext cx="2789078" cy="2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2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CKM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95449" y="910810"/>
            <a:ext cx="8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TNNT1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C949D3-EE6F-38D8-36C7-2DA337F065DB}"/>
              </a:ext>
            </a:extLst>
          </p:cNvPr>
          <p:cNvSpPr txBox="1"/>
          <p:nvPr/>
        </p:nvSpPr>
        <p:spPr>
          <a:xfrm>
            <a:off x="1136859" y="3939509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MYT1L</a:t>
            </a:r>
          </a:p>
          <a:p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A84E1F-E591-175C-5387-0AA493AC8225}"/>
              </a:ext>
            </a:extLst>
          </p:cNvPr>
          <p:cNvSpPr txBox="1"/>
          <p:nvPr/>
        </p:nvSpPr>
        <p:spPr>
          <a:xfrm>
            <a:off x="3964732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GRIA2</a:t>
            </a:r>
          </a:p>
          <a:p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660D1-960B-C3C4-FD1B-BD3EFEF7988B}"/>
              </a:ext>
            </a:extLst>
          </p:cNvPr>
          <p:cNvSpPr txBox="1"/>
          <p:nvPr/>
        </p:nvSpPr>
        <p:spPr>
          <a:xfrm>
            <a:off x="6695449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SRRM4</a:t>
            </a:r>
          </a:p>
          <a:p>
            <a:endParaRPr lang="en-DE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9793CB7-0800-7C79-3FFC-D9284013CF58}"/>
              </a:ext>
            </a:extLst>
          </p:cNvPr>
          <p:cNvSpPr/>
          <p:nvPr/>
        </p:nvSpPr>
        <p:spPr>
          <a:xfrm>
            <a:off x="8781801" y="4038977"/>
            <a:ext cx="123945" cy="2434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E6871-5716-41B4-EB9C-3C0EA08A17E7}"/>
              </a:ext>
            </a:extLst>
          </p:cNvPr>
          <p:cNvSpPr txBox="1"/>
          <p:nvPr/>
        </p:nvSpPr>
        <p:spPr>
          <a:xfrm>
            <a:off x="9063928" y="4684522"/>
            <a:ext cx="2944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-&gt; associated with neuronal tissues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1B0A5-E67E-69F6-BFA4-3FDAD9EA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7" y="1280142"/>
            <a:ext cx="2435173" cy="2258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232F5-AD81-710F-DDE0-2DC06ED9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055" y="1274986"/>
            <a:ext cx="2610990" cy="2484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5CA2B-C25F-39BD-DF98-27417B615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630" y="1343213"/>
            <a:ext cx="2391995" cy="22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F36530-B0BB-5E3F-12C4-CD23D7E39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21" y="4302823"/>
            <a:ext cx="2381729" cy="2170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53637-A49A-401B-85C7-BB3F21972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156" y="4187604"/>
            <a:ext cx="2665870" cy="2390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DF274F-2470-6E5A-61E8-481AEB699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9266" y="4323087"/>
            <a:ext cx="2414353" cy="2188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DB30-AD25-DE2A-2F45-4A8805A39B98}"/>
              </a:ext>
            </a:extLst>
          </p:cNvPr>
          <p:cNvSpPr txBox="1"/>
          <p:nvPr/>
        </p:nvSpPr>
        <p:spPr>
          <a:xfrm>
            <a:off x="9656195" y="905654"/>
            <a:ext cx="8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SOX2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2F8B-E86B-2B7F-7A12-A261CC0E0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3326" y="1253969"/>
            <a:ext cx="2944855" cy="25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2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A4A87-69BD-2B88-DED3-738714C4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7" y="957250"/>
            <a:ext cx="4111749" cy="3813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8983F-412A-334E-062A-EF1B7277A17C}"/>
              </a:ext>
            </a:extLst>
          </p:cNvPr>
          <p:cNvSpPr/>
          <p:nvPr/>
        </p:nvSpPr>
        <p:spPr>
          <a:xfrm>
            <a:off x="3024753" y="2372139"/>
            <a:ext cx="1222264" cy="1219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6580D-D8E7-4352-F216-3B2F4AABCF20}"/>
              </a:ext>
            </a:extLst>
          </p:cNvPr>
          <p:cNvSpPr txBox="1"/>
          <p:nvPr/>
        </p:nvSpPr>
        <p:spPr>
          <a:xfrm>
            <a:off x="561474" y="5419587"/>
            <a:ext cx="3577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Mitochondrial cell almost all differently expressed genes -&gt; </a:t>
            </a:r>
          </a:p>
          <a:p>
            <a:r>
              <a:rPr lang="en-DE" dirty="0"/>
              <a:t>dead cells?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7980F-6401-25F3-B6BD-4CEADFCD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73" y="385507"/>
            <a:ext cx="7524560" cy="57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968F-2BD4-ACBD-A172-9F812C27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78" y="458930"/>
            <a:ext cx="6509079" cy="6036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F1DA9-5F35-5EE4-B768-2B40EB1C466B}"/>
              </a:ext>
            </a:extLst>
          </p:cNvPr>
          <p:cNvSpPr txBox="1"/>
          <p:nvPr/>
        </p:nvSpPr>
        <p:spPr>
          <a:xfrm>
            <a:off x="4730983" y="2054190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Myogenetic progenitors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72EEE-D161-4ED2-2BC8-E807F52B1EDE}"/>
              </a:ext>
            </a:extLst>
          </p:cNvPr>
          <p:cNvSpPr txBox="1"/>
          <p:nvPr/>
        </p:nvSpPr>
        <p:spPr>
          <a:xfrm>
            <a:off x="3898311" y="4480644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Myoblast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D1B56-0668-C39C-C72A-BF28CCF5507F}"/>
              </a:ext>
            </a:extLst>
          </p:cNvPr>
          <p:cNvSpPr txBox="1"/>
          <p:nvPr/>
        </p:nvSpPr>
        <p:spPr>
          <a:xfrm>
            <a:off x="2975539" y="5352070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Myocytes + myotube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B278-57A7-E23B-4BF5-18C7CCF5B6C0}"/>
              </a:ext>
            </a:extLst>
          </p:cNvPr>
          <p:cNvSpPr txBox="1"/>
          <p:nvPr/>
        </p:nvSpPr>
        <p:spPr>
          <a:xfrm>
            <a:off x="3279996" y="2440409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Neuronal tissues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2D396-CA12-72B8-187F-ED3E37AF78A0}"/>
              </a:ext>
            </a:extLst>
          </p:cNvPr>
          <p:cNvSpPr txBox="1"/>
          <p:nvPr/>
        </p:nvSpPr>
        <p:spPr>
          <a:xfrm>
            <a:off x="7635470" y="3582764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Dead cells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49298" y="135765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0526-241E-F5EA-DBF3-67B5A1FD7BCB}"/>
              </a:ext>
            </a:extLst>
          </p:cNvPr>
          <p:cNvSpPr txBox="1"/>
          <p:nvPr/>
        </p:nvSpPr>
        <p:spPr>
          <a:xfrm>
            <a:off x="5161547" y="4526811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Skeletal Mesenchymal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0308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79A479-9F78-705C-74CE-B6CF2836AF08}"/>
              </a:ext>
            </a:extLst>
          </p:cNvPr>
          <p:cNvSpPr txBox="1"/>
          <p:nvPr/>
        </p:nvSpPr>
        <p:spPr>
          <a:xfrm>
            <a:off x="4421647" y="334548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scanpy clustering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CFC70-4C10-7002-2E37-B1DBBF69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27"/>
          <a:stretch/>
        </p:blipFill>
        <p:spPr>
          <a:xfrm>
            <a:off x="119269" y="872749"/>
            <a:ext cx="11887201" cy="2884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63291-A0E0-4CB0-DE12-DA735840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45"/>
          <a:stretch/>
        </p:blipFill>
        <p:spPr>
          <a:xfrm>
            <a:off x="251791" y="3942524"/>
            <a:ext cx="3564835" cy="2637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6A08-0B36-B4A1-3901-B31AE61F0EAC}"/>
              </a:ext>
            </a:extLst>
          </p:cNvPr>
          <p:cNvSpPr txBox="1"/>
          <p:nvPr/>
        </p:nvSpPr>
        <p:spPr>
          <a:xfrm>
            <a:off x="4640308" y="4295193"/>
            <a:ext cx="3920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Not really conviced by quality of clustering -&gt; </a:t>
            </a:r>
            <a:r>
              <a:rPr lang="en-GB" dirty="0"/>
              <a:t>D</a:t>
            </a:r>
            <a:r>
              <a:rPr lang="en-DE" dirty="0"/>
              <a:t>id not do any filtering of cells + high mitochondrial genes counts</a:t>
            </a:r>
          </a:p>
          <a:p>
            <a:endParaRPr lang="en-DE" dirty="0"/>
          </a:p>
          <a:p>
            <a:r>
              <a:rPr lang="en-DE" dirty="0"/>
              <a:t>=&gt; Probly not great idea to interpret what we see here and derive clusters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71735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1257</Words>
  <Application>Microsoft Macintosh PowerPoint</Application>
  <PresentationFormat>Widescreen</PresentationFormat>
  <Paragraphs>282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Dormann, Alexia</dc:creator>
  <cp:lastModifiedBy>Dormann, Alexia</cp:lastModifiedBy>
  <cp:revision>13</cp:revision>
  <dcterms:created xsi:type="dcterms:W3CDTF">2024-03-25T13:46:38Z</dcterms:created>
  <dcterms:modified xsi:type="dcterms:W3CDTF">2024-04-02T09:56:38Z</dcterms:modified>
</cp:coreProperties>
</file>